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uce Heavy" charset="1" panose="00000A00000000000000"/>
      <p:regular r:id="rId14"/>
    </p:embeddedFont>
    <p:embeddedFont>
      <p:font typeface="Open Sauce" charset="1" panose="00000500000000000000"/>
      <p:regular r:id="rId15"/>
    </p:embeddedFont>
    <p:embeddedFont>
      <p:font typeface="Montserrat Ultra-Bold" charset="1" panose="00000900000000000000"/>
      <p:regular r:id="rId16"/>
    </p:embeddedFont>
    <p:embeddedFont>
      <p:font typeface="Montserrat Bold" charset="1" panose="000008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8.jpe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https://github.com/alberthamoui/linguagemLogcomp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LogComp 25.1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52776" y="9220200"/>
            <a:ext cx="578244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Albert D. Hamoui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608" y="4733015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BARSCRPIT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0608" y="3131407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BARSCRPIT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0608" y="3859496"/>
            <a:ext cx="16606783" cy="2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BARSCRPIT</a:t>
            </a:r>
          </a:p>
        </p:txBody>
      </p:sp>
      <p:sp>
        <p:nvSpPr>
          <p:cNvPr name="AutoShape 17" id="17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0951" y="8558410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818408" y="2154190"/>
            <a:ext cx="7950746" cy="7111156"/>
            <a:chOff x="0" y="0"/>
            <a:chExt cx="1231779" cy="11017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1779" cy="1101704"/>
            </a:xfrm>
            <a:custGeom>
              <a:avLst/>
              <a:gdLst/>
              <a:ahLst/>
              <a:cxnLst/>
              <a:rect r="r" b="b" t="t" l="l"/>
              <a:pathLst>
                <a:path h="1101704" w="1231779">
                  <a:moveTo>
                    <a:pt x="17527" y="0"/>
                  </a:moveTo>
                  <a:lnTo>
                    <a:pt x="1214251" y="0"/>
                  </a:lnTo>
                  <a:cubicBezTo>
                    <a:pt x="1223931" y="0"/>
                    <a:pt x="1231779" y="7847"/>
                    <a:pt x="1231779" y="17527"/>
                  </a:cubicBezTo>
                  <a:lnTo>
                    <a:pt x="1231779" y="1084177"/>
                  </a:lnTo>
                  <a:cubicBezTo>
                    <a:pt x="1231779" y="1093857"/>
                    <a:pt x="1223931" y="1101704"/>
                    <a:pt x="1214251" y="1101704"/>
                  </a:cubicBezTo>
                  <a:lnTo>
                    <a:pt x="17527" y="1101704"/>
                  </a:lnTo>
                  <a:cubicBezTo>
                    <a:pt x="7847" y="1101704"/>
                    <a:pt x="0" y="1093857"/>
                    <a:pt x="0" y="1084177"/>
                  </a:cubicBezTo>
                  <a:lnTo>
                    <a:pt x="0" y="17527"/>
                  </a:lnTo>
                  <a:cubicBezTo>
                    <a:pt x="0" y="7847"/>
                    <a:pt x="7847" y="0"/>
                    <a:pt x="17527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1901" r="0" b="-2190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BarScript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0951" y="2579522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9480" y="4029454"/>
            <a:ext cx="9956257" cy="332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4715" indent="-227357" lvl="1">
              <a:lnSpc>
                <a:spcPts val="2990"/>
              </a:lnSpc>
              <a:buFont typeface="Arial"/>
              <a:buChar char="•"/>
            </a:pPr>
            <a:r>
              <a:rPr lang="en-US" sz="21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 ideia do BarScript nasceu com o objetivo de tornar o aprendizado de lógica de programação mais leve e divertido.</a:t>
            </a:r>
          </a:p>
          <a:p>
            <a:pPr algn="just">
              <a:lnSpc>
                <a:spcPts val="2990"/>
              </a:lnSpc>
            </a:pPr>
          </a:p>
          <a:p>
            <a:pPr algn="just" marL="454715" indent="-227357" lvl="1">
              <a:lnSpc>
                <a:spcPts val="2990"/>
              </a:lnSpc>
              <a:buFont typeface="Arial"/>
              <a:buChar char="•"/>
            </a:pPr>
            <a:r>
              <a:rPr lang="en-US" sz="21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Ao invés de comandos formais, a linguagem usa expressões inspiradas em conversas de bar.</a:t>
            </a:r>
          </a:p>
          <a:p>
            <a:pPr algn="just">
              <a:lnSpc>
                <a:spcPts val="2990"/>
              </a:lnSpc>
            </a:pPr>
          </a:p>
          <a:p>
            <a:pPr algn="just" marL="454715" indent="-227357" lvl="1">
              <a:lnSpc>
                <a:spcPts val="2990"/>
              </a:lnSpc>
              <a:buFont typeface="Arial"/>
              <a:buChar char="•"/>
            </a:pPr>
            <a:r>
              <a:rPr lang="en-US" sz="21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Que</a:t>
            </a:r>
            <a:r>
              <a:rPr lang="en-US" sz="21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ríamos que qualquer pessoa pudesse escrever código como se estivesse “trocando ideia com o computador”.</a:t>
            </a:r>
          </a:p>
          <a:p>
            <a:pPr algn="just">
              <a:lnSpc>
                <a:spcPts val="299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BarScript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9294664" y="325061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239941" y="753904"/>
            <a:ext cx="18767883" cy="3562625"/>
            <a:chOff x="0" y="0"/>
            <a:chExt cx="2907636" cy="5519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07636" cy="551944"/>
            </a:xfrm>
            <a:custGeom>
              <a:avLst/>
              <a:gdLst/>
              <a:ahLst/>
              <a:cxnLst/>
              <a:rect r="r" b="b" t="t" l="l"/>
              <a:pathLst>
                <a:path h="551944" w="2907636">
                  <a:moveTo>
                    <a:pt x="7425" y="0"/>
                  </a:moveTo>
                  <a:lnTo>
                    <a:pt x="2900211" y="0"/>
                  </a:lnTo>
                  <a:cubicBezTo>
                    <a:pt x="2904312" y="0"/>
                    <a:pt x="2907636" y="3324"/>
                    <a:pt x="2907636" y="7425"/>
                  </a:cubicBezTo>
                  <a:lnTo>
                    <a:pt x="2907636" y="544519"/>
                  </a:lnTo>
                  <a:cubicBezTo>
                    <a:pt x="2907636" y="548619"/>
                    <a:pt x="2904312" y="551944"/>
                    <a:pt x="2900211" y="551944"/>
                  </a:cubicBezTo>
                  <a:lnTo>
                    <a:pt x="7425" y="551944"/>
                  </a:lnTo>
                  <a:cubicBezTo>
                    <a:pt x="3324" y="551944"/>
                    <a:pt x="0" y="548619"/>
                    <a:pt x="0" y="544519"/>
                  </a:cubicBezTo>
                  <a:lnTo>
                    <a:pt x="0" y="7425"/>
                  </a:lnTo>
                  <a:cubicBezTo>
                    <a:pt x="0" y="3324"/>
                    <a:pt x="3324" y="0"/>
                    <a:pt x="742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4831" r="0" b="-12483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983677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6785" y="4659905"/>
            <a:ext cx="6167755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Características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49094" y="5665195"/>
            <a:ext cx="8470890" cy="422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536" indent="-220768" lvl="1">
              <a:lnSpc>
                <a:spcPts val="2863"/>
              </a:lnSpc>
              <a:buFont typeface="Arial"/>
              <a:buChar char="•"/>
            </a:pPr>
            <a:r>
              <a:rPr lang="en-US" sz="2045" spc="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Linguagem imperativa, de sintaxe simples.</a:t>
            </a:r>
          </a:p>
          <a:p>
            <a:pPr algn="just" marL="441536" indent="-220768" lvl="1">
              <a:lnSpc>
                <a:spcPts val="2863"/>
              </a:lnSpc>
              <a:buFont typeface="Arial"/>
              <a:buChar char="•"/>
            </a:pPr>
            <a:r>
              <a:rPr lang="en-US" sz="2045" spc="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Não tipada: o tipo da variável é inferido pelo valor.</a:t>
            </a:r>
          </a:p>
          <a:p>
            <a:pPr algn="just" marL="441536" indent="-220768" lvl="1">
              <a:lnSpc>
                <a:spcPts val="2863"/>
              </a:lnSpc>
              <a:buFont typeface="Arial"/>
              <a:buChar char="•"/>
            </a:pPr>
            <a:r>
              <a:rPr lang="en-US" sz="2045" spc="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Comandos inspirados em expressões populares.</a:t>
            </a:r>
          </a:p>
          <a:p>
            <a:pPr algn="just" marL="441536" indent="-220768" lvl="1">
              <a:lnSpc>
                <a:spcPts val="2863"/>
              </a:lnSpc>
              <a:buFont typeface="Arial"/>
              <a:buChar char="•"/>
            </a:pPr>
            <a:r>
              <a:rPr lang="en-US" sz="2045" spc="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Suporta: variáveis, condicionais, loops, entrada e saída.</a:t>
            </a:r>
          </a:p>
          <a:p>
            <a:pPr algn="just" marL="441536" indent="-220768" lvl="1">
              <a:lnSpc>
                <a:spcPts val="2863"/>
              </a:lnSpc>
              <a:buFont typeface="Arial"/>
              <a:buChar char="•"/>
            </a:pPr>
            <a:r>
              <a:rPr lang="en-US" sz="2045" spc="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Ideal para ensinar lógica de programação de forma descontraída.</a:t>
            </a:r>
          </a:p>
          <a:p>
            <a:pPr algn="just" marL="441536" indent="-220768" lvl="1">
              <a:lnSpc>
                <a:spcPts val="2863"/>
              </a:lnSpc>
              <a:buFont typeface="Arial"/>
              <a:buChar char="•"/>
            </a:pPr>
            <a:r>
              <a:rPr lang="en-US" sz="2045" spc="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Interpretador implementado em Python com AST (Árvore de Sintaxe Abstrata).</a:t>
            </a:r>
          </a:p>
          <a:p>
            <a:pPr algn="just" marL="441536" indent="-220768" lvl="1">
              <a:lnSpc>
                <a:spcPts val="2863"/>
              </a:lnSpc>
              <a:buFont typeface="Arial"/>
              <a:buChar char="•"/>
            </a:pPr>
            <a:r>
              <a:rPr lang="en-US" sz="2045" spc="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Não possui 'elif': lógica de múltiplos casos pode ser feita com 'cpa' aninhado dentro de 'caducou'.</a:t>
            </a:r>
          </a:p>
          <a:p>
            <a:pPr algn="just" marL="441536" indent="-220768" lvl="1">
              <a:lnSpc>
                <a:spcPts val="2863"/>
              </a:lnSpc>
              <a:buFont typeface="Arial"/>
              <a:buChar char="•"/>
            </a:pPr>
          </a:p>
          <a:p>
            <a:pPr algn="just">
              <a:lnSpc>
                <a:spcPts val="286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BarScript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586942" y="1778390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267011" y="1290815"/>
          <a:ext cx="5216795" cy="7967485"/>
        </p:xfrm>
        <a:graphic>
          <a:graphicData uri="http://schemas.openxmlformats.org/drawingml/2006/table">
            <a:tbl>
              <a:tblPr/>
              <a:tblGrid>
                <a:gridCol w="3044401"/>
                <a:gridCol w="2172394"/>
              </a:tblGrid>
              <a:tr h="7369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Função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Comando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9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Declaração de variável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papo_que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9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Condicional 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9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caducou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9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Loop WHILE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boh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9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manda_ae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9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Input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fala_comigo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6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Booleanos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fatos (true), migue (false)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5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Break (encerrar loop)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sai_fora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6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Continue (próxima repetição)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continua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6785" y="1534232"/>
            <a:ext cx="6616971" cy="292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Palavras-chave Comandos Operadores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66012" y="7540557"/>
            <a:ext cx="4135487" cy="192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Operadores suportados:</a:t>
            </a:r>
          </a:p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+  -  *  /  %  </a:t>
            </a:r>
          </a:p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==  !=  &gt;  &lt;  &gt;=  &lt;=  </a:t>
            </a:r>
          </a:p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&amp;&amp;  ||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BarScript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633553" y="-490244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4804" y="5447425"/>
            <a:ext cx="8142820" cy="168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4436" indent="-212218" lvl="1">
              <a:lnSpc>
                <a:spcPts val="2752"/>
              </a:lnSpc>
              <a:buFont typeface="Arial"/>
              <a:buChar char="•"/>
            </a:pPr>
            <a:r>
              <a:rPr lang="en-US" sz="1965" spc="64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 nome "BarScript" foi inspirado em expressões de conversa de bar.</a:t>
            </a:r>
          </a:p>
          <a:p>
            <a:pPr algn="just" marL="424436" indent="-212218" lvl="1">
              <a:lnSpc>
                <a:spcPts val="2752"/>
              </a:lnSpc>
              <a:buFont typeface="Arial"/>
              <a:buChar char="•"/>
            </a:pPr>
            <a:r>
              <a:rPr lang="en-US" sz="1965" spc="64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 proposta era criar uma linguagem que soasse como um “papo de boteco” com o computador.</a:t>
            </a:r>
          </a:p>
          <a:p>
            <a:pPr algn="just">
              <a:lnSpc>
                <a:spcPts val="275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28277" y="2025339"/>
            <a:ext cx="6469308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Curiosidades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2531" y="4473970"/>
            <a:ext cx="6627366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b="true" sz="24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CURIOSIDADES SOBRE O BARSCRIPT</a:t>
            </a:r>
          </a:p>
          <a:p>
            <a:pPr algn="l">
              <a:lnSpc>
                <a:spcPts val="2640"/>
              </a:lnSpc>
            </a:pPr>
          </a:p>
          <a:p>
            <a:pPr algn="l" marL="0" indent="0" lvl="0">
              <a:lnSpc>
                <a:spcPts val="2640"/>
              </a:lnSpc>
            </a:pPr>
          </a:p>
        </p:txBody>
      </p:sp>
      <p:sp>
        <p:nvSpPr>
          <p:cNvPr name="AutoShape 16" id="16"/>
          <p:cNvSpPr/>
          <p:nvPr/>
        </p:nvSpPr>
        <p:spPr>
          <a:xfrm>
            <a:off x="-1606026" y="4945154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72531" y="8698331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328277" y="5810513"/>
            <a:ext cx="8395896" cy="7111156"/>
            <a:chOff x="0" y="0"/>
            <a:chExt cx="1300744" cy="11017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0744" cy="1101704"/>
            </a:xfrm>
            <a:custGeom>
              <a:avLst/>
              <a:gdLst/>
              <a:ahLst/>
              <a:cxnLst/>
              <a:rect r="r" b="b" t="t" l="l"/>
              <a:pathLst>
                <a:path h="1101704" w="1300744">
                  <a:moveTo>
                    <a:pt x="16598" y="0"/>
                  </a:moveTo>
                  <a:lnTo>
                    <a:pt x="1284146" y="0"/>
                  </a:lnTo>
                  <a:cubicBezTo>
                    <a:pt x="1288548" y="0"/>
                    <a:pt x="1292770" y="1749"/>
                    <a:pt x="1295883" y="4861"/>
                  </a:cubicBezTo>
                  <a:cubicBezTo>
                    <a:pt x="1298995" y="7974"/>
                    <a:pt x="1300744" y="12196"/>
                    <a:pt x="1300744" y="16598"/>
                  </a:cubicBezTo>
                  <a:lnTo>
                    <a:pt x="1300744" y="1085106"/>
                  </a:lnTo>
                  <a:cubicBezTo>
                    <a:pt x="1300744" y="1094273"/>
                    <a:pt x="1293313" y="1101704"/>
                    <a:pt x="1284146" y="1101704"/>
                  </a:cubicBezTo>
                  <a:lnTo>
                    <a:pt x="16598" y="1101704"/>
                  </a:lnTo>
                  <a:cubicBezTo>
                    <a:pt x="7431" y="1101704"/>
                    <a:pt x="0" y="1094273"/>
                    <a:pt x="0" y="1085106"/>
                  </a:cubicBezTo>
                  <a:lnTo>
                    <a:pt x="0" y="16598"/>
                  </a:lnTo>
                  <a:cubicBezTo>
                    <a:pt x="0" y="7431"/>
                    <a:pt x="7431" y="0"/>
                    <a:pt x="16598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9033" r="0" b="-9033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BarScript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291611" y="295754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279504" y="1494982"/>
            <a:ext cx="8644081" cy="7763318"/>
            <a:chOff x="0" y="0"/>
            <a:chExt cx="2776494" cy="24935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6494" cy="2493591"/>
            </a:xfrm>
            <a:custGeom>
              <a:avLst/>
              <a:gdLst/>
              <a:ahLst/>
              <a:cxnLst/>
              <a:rect r="r" b="b" t="t" l="l"/>
              <a:pathLst>
                <a:path h="2493591" w="2776494">
                  <a:moveTo>
                    <a:pt x="16121" y="0"/>
                  </a:moveTo>
                  <a:lnTo>
                    <a:pt x="2760373" y="0"/>
                  </a:lnTo>
                  <a:cubicBezTo>
                    <a:pt x="2769276" y="0"/>
                    <a:pt x="2776494" y="7218"/>
                    <a:pt x="2776494" y="16121"/>
                  </a:cubicBezTo>
                  <a:lnTo>
                    <a:pt x="2776494" y="2477470"/>
                  </a:lnTo>
                  <a:cubicBezTo>
                    <a:pt x="2776494" y="2486374"/>
                    <a:pt x="2769276" y="2493591"/>
                    <a:pt x="2760373" y="2493591"/>
                  </a:cubicBezTo>
                  <a:lnTo>
                    <a:pt x="16121" y="2493591"/>
                  </a:lnTo>
                  <a:cubicBezTo>
                    <a:pt x="7218" y="2493591"/>
                    <a:pt x="0" y="2486374"/>
                    <a:pt x="0" y="2477470"/>
                  </a:cubicBezTo>
                  <a:lnTo>
                    <a:pt x="0" y="16121"/>
                  </a:lnTo>
                  <a:cubicBezTo>
                    <a:pt x="0" y="7218"/>
                    <a:pt x="7218" y="0"/>
                    <a:pt x="16121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672" r="0" b="-567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04462" y="1047750"/>
            <a:ext cx="8208954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Exemplo de Código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04462" y="2319741"/>
            <a:ext cx="6627366" cy="77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{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papo_que idade = 26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papo_que nome = "Pedro"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papo_que ta_bebado = migue</a:t>
            </a: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manda_ae(idade)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manda_ae(nome)</a:t>
            </a: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cpa (idade &gt;= 18) {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manda_ae("Pode beber, meu chapa!")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}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caducou {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manda_ae("Vai tomar coca-cola!")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}</a:t>
            </a: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boh (idade &lt; 30) {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cpa (idade == 28) {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 sai_fora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}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cpa (idade % 2 == 0) {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 continua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}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manda_ae(idade)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idade = idade + 1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}</a:t>
            </a:r>
          </a:p>
          <a:p>
            <a:pPr algn="just">
              <a:lnSpc>
                <a:spcPts val="2240"/>
              </a:lnSpc>
            </a:pPr>
            <a:r>
              <a:rPr lang="en-US" sz="1600" spc="5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}</a:t>
            </a: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BarScript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846087" y="3471738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221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3" y="0"/>
                </a:lnTo>
                <a:lnTo>
                  <a:pt x="407673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-1810226" y="5143500"/>
            <a:ext cx="7575817" cy="857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0812995" y="4276006"/>
            <a:ext cx="8644081" cy="7763318"/>
            <a:chOff x="0" y="0"/>
            <a:chExt cx="2776494" cy="24935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76494" cy="2493591"/>
            </a:xfrm>
            <a:custGeom>
              <a:avLst/>
              <a:gdLst/>
              <a:ahLst/>
              <a:cxnLst/>
              <a:rect r="r" b="b" t="t" l="l"/>
              <a:pathLst>
                <a:path h="2493591" w="2776494">
                  <a:moveTo>
                    <a:pt x="16121" y="0"/>
                  </a:moveTo>
                  <a:lnTo>
                    <a:pt x="2760373" y="0"/>
                  </a:lnTo>
                  <a:cubicBezTo>
                    <a:pt x="2769276" y="0"/>
                    <a:pt x="2776494" y="7218"/>
                    <a:pt x="2776494" y="16121"/>
                  </a:cubicBezTo>
                  <a:lnTo>
                    <a:pt x="2776494" y="2477470"/>
                  </a:lnTo>
                  <a:cubicBezTo>
                    <a:pt x="2776494" y="2486374"/>
                    <a:pt x="2769276" y="2493591"/>
                    <a:pt x="2760373" y="2493591"/>
                  </a:cubicBezTo>
                  <a:lnTo>
                    <a:pt x="16121" y="2493591"/>
                  </a:lnTo>
                  <a:cubicBezTo>
                    <a:pt x="7218" y="2493591"/>
                    <a:pt x="0" y="2486374"/>
                    <a:pt x="0" y="2477470"/>
                  </a:cubicBezTo>
                  <a:lnTo>
                    <a:pt x="0" y="16121"/>
                  </a:lnTo>
                  <a:cubicBezTo>
                    <a:pt x="0" y="7218"/>
                    <a:pt x="7218" y="0"/>
                    <a:pt x="16121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5672" r="0" b="-567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1506" y="2209424"/>
            <a:ext cx="7707794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Encerramento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4166" y="5944198"/>
            <a:ext cx="10021860" cy="270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7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Linguagem criada como parte da APS de Lógica da Computação 2025/1.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7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Disponível no GitHub: </a:t>
            </a:r>
            <a:r>
              <a:rPr lang="en-US" b="true" sz="2200" spc="72" u="sng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9" tooltip="https://github.com/alberthamoui/linguagemLogcomp"/>
              </a:rPr>
              <a:t>Aqui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7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“BarScript: aprenda lógica com uma pitada de diversão!”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7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APS LogComp 2025/1 — Linguagem com EBNF, análise sintática, interpretador completo, e testes cobrindo 100% da especificação.</a:t>
            </a:r>
          </a:p>
          <a:p>
            <a:pPr algn="just">
              <a:lnSpc>
                <a:spcPts val="30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-731794" y="4671695"/>
            <a:ext cx="9604462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0"/>
              </a:lnSpc>
            </a:pPr>
            <a:r>
              <a:rPr lang="en-US" b="true" sz="2200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BARSCRIPT — PROGRAMAR NUNCA FOI TÃO DESCONTRAÍDO!</a:t>
            </a:r>
          </a:p>
          <a:p>
            <a:pPr algn="r">
              <a:lnSpc>
                <a:spcPts val="2640"/>
              </a:lnSpc>
            </a:pPr>
          </a:p>
          <a:p>
            <a:pPr algn="r" marL="0" indent="0" lvl="0">
              <a:lnSpc>
                <a:spcPts val="26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BarScript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334543" y="-826198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Others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3981" y="4007878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OBRIGADO!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3981" y="4895850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OBRIGADO!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3981" y="3267743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OBRIGADO!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52776" y="9220200"/>
            <a:ext cx="578244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Albert D. Hamoui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DAGp--qeBjM</dc:identifier>
  <dcterms:modified xsi:type="dcterms:W3CDTF">2011-08-01T06:04:30Z</dcterms:modified>
  <cp:revision>1</cp:revision>
  <dc:title>Dark Blue and White Modern Gradient Programming Presentation</dc:title>
</cp:coreProperties>
</file>